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8" r:id="rId3"/>
    <p:sldId id="259" r:id="rId4"/>
    <p:sldId id="261" r:id="rId5"/>
    <p:sldId id="271" r:id="rId6"/>
    <p:sldId id="272" r:id="rId7"/>
    <p:sldId id="278" r:id="rId8"/>
    <p:sldId id="279" r:id="rId9"/>
    <p:sldId id="273" r:id="rId10"/>
    <p:sldId id="280" r:id="rId11"/>
    <p:sldId id="281" r:id="rId12"/>
    <p:sldId id="283" r:id="rId13"/>
    <p:sldId id="284" r:id="rId14"/>
    <p:sldId id="274" r:id="rId15"/>
    <p:sldId id="285" r:id="rId16"/>
    <p:sldId id="275" r:id="rId17"/>
  </p:sldIdLst>
  <p:sldSz cx="12192000" cy="6858000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6" name="Google Shape;21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xmlns:a="http://schemas.openxmlformats.org/drawingml/2006/main" marL="0" indent="0" algn="l">
              <a:buNone/>
            </a:pPr>
            <a:r xmlns:a="http://schemas.openxmlformats.org/drawingml/2006/main">
              <a:rPr lang="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обучении классификаторов большой проблемой являются несбалансированные классы.</a:t>
            </a:r>
          </a:p>
          <a:p>
            <a:pPr xmlns:a="http://schemas.openxmlformats.org/drawingml/2006/main" marL="0" indent="0" algn="l">
              <a:buNone/>
            </a:pPr>
            <a:r xmlns:a="http://schemas.openxmlformats.org/drawingml/2006/main">
              <a:rPr lang="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решения этой проблемы используются методы балансировки классов.</a:t>
            </a:r>
            <a:endParaRPr xmlns:a="http://schemas.openxmlformats.org/drawingml/2006/main" lang="en-US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xmlns:a="http://schemas.openxmlformats.org/drawingml/2006/main" algn="l"/>
            <a:r xmlns:a="http://schemas.openxmlformats.org/drawingml/2006/main">
              <a:rPr lang="ru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Случайная </a:t>
            </a:r>
            <a:r xmlns:a="http://schemas.openxmlformats.org/drawingml/2006/main">
              <a:rPr lang="ru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недостаточная выборка</a:t>
            </a:r>
            <a:endParaRPr xmlns:a="http://schemas.openxmlformats.org/drawingml/2006/main" lang="ru-RU" sz="1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xmlns:a="http://schemas.openxmlformats.org/drawingml/2006/main" algn="l"/>
            <a:r xmlns:a="http://schemas.openxmlformats.org/drawingml/2006/main">
              <a:rPr lang="ru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Случайная передискретизация</a:t>
            </a:r>
            <a:endParaRPr xmlns:a="http://schemas.openxmlformats.org/drawingml/2006/main" lang="ru-RU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xmlns:a="http://schemas.openxmlformats.org/drawingml/2006/main" algn="l"/>
            <a:r xmlns:a="http://schemas.openxmlformats.org/drawingml/2006/main">
              <a:rPr lang="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 синтетической передискретизации меньшинства </a:t>
            </a:r>
            <a:r xmlns:a="http://schemas.openxmlformats.org/drawingml/2006/main">
              <a:rPr lang="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 xmlns:a="http://schemas.openxmlformats.org/drawingml/2006/main">
              <a:rPr lang="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SMOTE</a:t>
            </a:r>
            <a:endParaRPr xmlns:a="http://schemas.openxmlformats.org/drawingml/2006/main" lang="ru-RU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7" name="Google Shape;217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png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spcAft>
                <a:spcPts val="600"/>
              </a:spcAft>
            </a:pPr>
            <a:r xmlns:a="http://schemas.openxmlformats.org/drawingml/2006/main">
              <a:rPr lang="ru" sz="2800" kern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Комплексные модели глубокого обучения для обнаружения фишинговых атак</a:t>
            </a:r>
            <a:endParaRPr xmlns:a="http://schemas.openxmlformats.org/drawingml/2006/main" lang="ru-RU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3AE962D-0F5F-4E97-9A7F-309B8595C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0267" y="4789913"/>
            <a:ext cx="6139143" cy="730354"/>
          </a:xfrm>
        </p:spPr>
        <p:txBody>
          <a:bodyPr>
            <a:normAutofit/>
          </a:bodyPr>
          <a:lstStyle/>
          <a:p>
            <a:pPr xmlns:a="http://schemas.openxmlformats.org/drawingml/2006/main" algn="r"/>
            <a:r xmlns:a="http://schemas.openxmlformats.org/drawingml/2006/main">
              <a:rPr lang="ru" sz="1600" dirty="0">
                <a:solidFill>
                  <a:srgbClr val="00B050"/>
                </a:solidFill>
              </a:rPr>
              <a:t>к.ф.н., кафедра информационных систем </a:t>
            </a:r>
            <a:br xmlns:a="http://schemas.openxmlformats.org/drawingml/2006/main">
              <a:rPr lang="ru-RU" sz="1600" dirty="0">
                <a:solidFill>
                  <a:srgbClr val="00B050"/>
                </a:solidFill>
              </a:rPr>
            </a:br>
            <a:r xmlns:a="http://schemas.openxmlformats.org/drawingml/2006/main">
              <a:rPr lang="ru" sz="1600" dirty="0">
                <a:solidFill>
                  <a:srgbClr val="FFC000"/>
                </a:solidFill>
              </a:rPr>
              <a:t>Карюкин В.И.</a:t>
            </a:r>
            <a:endParaRPr xmlns:a="http://schemas.openxmlformats.org/drawingml/2006/main"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85BFD-6BFF-4C4D-B11A-1688C8217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12875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b="1" dirty="0">
                <a:solidFill>
                  <a:srgbClr val="FFC000"/>
                </a:solidFill>
              </a:rPr>
              <a:t>Экспериментальные результаты</a:t>
            </a:r>
            <a:endParaRPr xmlns:a="http://schemas.openxmlformats.org/drawingml/2006/main" lang="ru-RU" dirty="0"/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E7DD7AAD-70CF-4094-8458-CBD58528014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87614" y="2278591"/>
            <a:ext cx="4675868" cy="375602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646CB29-8234-4B19-B4D2-7F6512F12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375038"/>
            <a:ext cx="5244137" cy="365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338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14DABE-12E8-4C15-A41B-6DFAC24EC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53609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dirty="0">
                <a:solidFill>
                  <a:srgbClr val="FFC000"/>
                </a:solidFill>
              </a:rPr>
              <a:t>Точность и потери CNN</a:t>
            </a:r>
            <a:endParaRPr xmlns:a="http://schemas.openxmlformats.org/drawingml/2006/main" lang="ru-RU" dirty="0">
              <a:solidFill>
                <a:srgbClr val="FFC000"/>
              </a:solidFill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24329B0B-4149-4363-A620-45E4EE272A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508470" y="2392363"/>
            <a:ext cx="4316597" cy="3494388"/>
          </a:xfrm>
          <a:prstGeom prst="rect">
            <a:avLst/>
          </a:prstGeom>
        </p:spPr>
      </p:pic>
      <p:pic>
        <p:nvPicPr>
          <p:cNvPr id="10" name="Объект 9">
            <a:extLst>
              <a:ext uri="{FF2B5EF4-FFF2-40B4-BE49-F238E27FC236}">
                <a16:creationId xmlns:a16="http://schemas.microsoft.com/office/drawing/2014/main" id="{A142B2F5-B711-45D7-B06A-BBC90D798FA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366935" y="2392363"/>
            <a:ext cx="4458506" cy="352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886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14DABE-12E8-4C15-A41B-6DFAC24EC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53609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dirty="0">
                <a:solidFill>
                  <a:srgbClr val="FFC000"/>
                </a:solidFill>
              </a:rPr>
              <a:t>Точность и потери LSTM</a:t>
            </a:r>
            <a:endParaRPr xmlns:a="http://schemas.openxmlformats.org/drawingml/2006/main" lang="ru-RU" dirty="0">
              <a:solidFill>
                <a:srgbClr val="FFC000"/>
              </a:solidFill>
            </a:endParaRPr>
          </a:p>
        </p:txBody>
      </p:sp>
      <p:pic>
        <p:nvPicPr>
          <p:cNvPr id="6" name="Объект 5" descr="Изображение выглядит как текст, снимок экрана, График, диаграмма&#10;&#10;Автоматически созданное описание">
            <a:extLst>
              <a:ext uri="{FF2B5EF4-FFF2-40B4-BE49-F238E27FC236}">
                <a16:creationId xmlns:a16="http://schemas.microsoft.com/office/drawing/2014/main" id="{0D1C59EB-9062-446D-A8EC-26D0E19F070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292" y="2663296"/>
            <a:ext cx="4489107" cy="3548321"/>
          </a:xfrm>
        </p:spPr>
      </p:pic>
      <p:pic>
        <p:nvPicPr>
          <p:cNvPr id="12" name="Объект 11" descr="Изображение выглядит как текст, снимок экрана, График, Шрифт&#10;&#10;Автоматически созданное описание">
            <a:extLst>
              <a:ext uri="{FF2B5EF4-FFF2-40B4-BE49-F238E27FC236}">
                <a16:creationId xmlns:a16="http://schemas.microsoft.com/office/drawing/2014/main" id="{20613BB0-369D-4456-A6BE-4E94F0DD5635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602" y="2663296"/>
            <a:ext cx="4489105" cy="3548319"/>
          </a:xfrm>
        </p:spPr>
      </p:pic>
    </p:spTree>
    <p:extLst>
      <p:ext uri="{BB962C8B-B14F-4D97-AF65-F5344CB8AC3E}">
        <p14:creationId xmlns:p14="http://schemas.microsoft.com/office/powerpoint/2010/main" val="1874440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14DABE-12E8-4C15-A41B-6DFAC24EC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53609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dirty="0">
                <a:solidFill>
                  <a:srgbClr val="FFC000"/>
                </a:solidFill>
              </a:rPr>
              <a:t>Точность и потери CNN-LSTM</a:t>
            </a:r>
            <a:endParaRPr xmlns:a="http://schemas.openxmlformats.org/drawingml/2006/main"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 descr="Изображение выглядит как текст, снимок экрана, дисплей, линия&#10;&#10;Автоматически созданное описание">
            <a:extLst>
              <a:ext uri="{FF2B5EF4-FFF2-40B4-BE49-F238E27FC236}">
                <a16:creationId xmlns:a16="http://schemas.microsoft.com/office/drawing/2014/main" id="{347CC545-7A6A-4352-B9C0-6030A101E55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093" y="2510897"/>
            <a:ext cx="4252040" cy="3360936"/>
          </a:xfrm>
        </p:spPr>
      </p:pic>
      <p:pic>
        <p:nvPicPr>
          <p:cNvPr id="11" name="Объект 10" descr="Изображение выглядит как текст, снимок экрана, диаграмма, линия&#10;&#10;Автоматически созданное описание">
            <a:extLst>
              <a:ext uri="{FF2B5EF4-FFF2-40B4-BE49-F238E27FC236}">
                <a16:creationId xmlns:a16="http://schemas.microsoft.com/office/drawing/2014/main" id="{1A90B263-D3E9-476D-8CEE-387C1DA8986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160" y="2534593"/>
            <a:ext cx="4183094" cy="3384632"/>
          </a:xfrm>
        </p:spPr>
      </p:pic>
    </p:spTree>
    <p:extLst>
      <p:ext uri="{BB962C8B-B14F-4D97-AF65-F5344CB8AC3E}">
        <p14:creationId xmlns:p14="http://schemas.microsoft.com/office/powerpoint/2010/main" val="4110929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A7D5DA-0703-45A6-9CA8-266CBE0A2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777409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b="1" dirty="0">
                <a:solidFill>
                  <a:srgbClr val="FFC000"/>
                </a:solidFill>
              </a:rPr>
              <a:t>заключение</a:t>
            </a:r>
            <a:endParaRPr xmlns:a="http://schemas.openxmlformats.org/drawingml/2006/main" lang="ru-RU" b="1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8F8183-CB56-4B9B-8B43-A8021488B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52397"/>
            <a:ext cx="11029616" cy="4207670"/>
          </a:xfrm>
        </p:spPr>
        <p:txBody>
          <a:bodyPr/>
          <a:lstStyle/>
          <a:p>
            <a:pPr xmlns:a="http://schemas.openxmlformats.org/drawingml/2006/main" algn="just"/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Сегодня кибератаки с каждым годом становятся все более масштабными.</a:t>
            </a:r>
          </a:p>
          <a:p>
            <a:pPr xmlns:a="http://schemas.openxmlformats.org/drawingml/2006/main" algn="just"/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Существуют различные типы угроз, но фишинговые атаки имеют особое значение, поскольку люди часто попадают на вредоносные веб-сайты, предназначенные для получения несанкционированного доступа к конфиденциальным и финансовым данным пользователей.</a:t>
            </a:r>
          </a:p>
          <a:p>
            <a:pPr xmlns:a="http://schemas.openxmlformats.org/drawingml/2006/main" algn="just"/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Поэтому особенно важно разработать эффективные подходы для их выявления и предотвращения атак.</a:t>
            </a:r>
          </a:p>
          <a:p>
            <a:pPr xmlns:a="http://schemas.openxmlformats.org/drawingml/2006/main" algn="just"/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В данном исследовании для классификации фишинговых угроз применялись модели глубокого обучения, такие как CNN, LSTM и CNN-LSTM.</a:t>
            </a:r>
          </a:p>
          <a:p>
            <a:pPr xmlns:a="http://schemas.openxmlformats.org/drawingml/2006/main" algn="just"/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Набор данных содержит </a:t>
            </a:r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392924 хороших и 146422 плохих URL. В классификации были получены оценки точности 0,613, 0,719 и 0,841 для моделей CNN, LSTM и CNN-LSTM соответственно.</a:t>
            </a:r>
          </a:p>
          <a:p>
            <a:pPr xmlns:a="http://schemas.openxmlformats.org/drawingml/2006/main" algn="just"/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В целом, CNN-LSTM показала лучшие результаты среди всех моделей. В будущих работах будут изучены другие типы кибератак, а также будут использованы другие методы машинного обучения и глубокого обучения.</a:t>
            </a:r>
            <a:endParaRPr xmlns:a="http://schemas.openxmlformats.org/drawingml/2006/main" lang="ru-RU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5742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F0EF6D-836D-48A9-B0C1-5854896C4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70542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b="1" dirty="0">
                <a:solidFill>
                  <a:srgbClr val="FFC000"/>
                </a:solidFill>
              </a:rPr>
              <a:t>БЛАГОДАРНОСТИ</a:t>
            </a:r>
            <a:endParaRPr xmlns:a="http://schemas.openxmlformats.org/drawingml/2006/main" lang="ru-RU" b="1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A9DFEB-3F67-4FA7-B208-9DD104CB3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329093"/>
            <a:ext cx="11094340" cy="3445173"/>
          </a:xfrm>
        </p:spPr>
        <p:txBody>
          <a:bodyPr/>
          <a:lstStyle/>
          <a:p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Данное исследование выполнено в рамках проекта AP19675957 «Исследование и разработка системы обеспечения защиты медицинских данных с использованием технологии блокчейн и методов искусственного интеллекта», реализуемого в Институте информационных и вычислительных технологий.</a:t>
            </a:r>
            <a:endParaRPr xmlns:a="http://schemas.openxmlformats.org/drawingml/2006/main"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073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xmlns:a="http://schemas.openxmlformats.org/drawingml/2006/main" marL="0" indent="0" algn="ctr">
              <a:buNone/>
            </a:pPr>
            <a:r xmlns:a="http://schemas.openxmlformats.org/drawingml/2006/main">
              <a:rPr lang="ru" sz="3600" dirty="0">
                <a:solidFill>
                  <a:srgbClr val="7030A0"/>
                </a:solidFill>
              </a:rPr>
              <a:t>СПАСИБО ЗА ВНИМАНИЕ!!!</a:t>
            </a:r>
            <a:endParaRPr xmlns:a="http://schemas.openxmlformats.org/drawingml/2006/main"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4FD40F-C14F-4541-A41E-F214E66AA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2644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b="1" dirty="0">
                <a:solidFill>
                  <a:srgbClr val="FFC000"/>
                </a:solidFill>
              </a:rPr>
              <a:t>Введение</a:t>
            </a:r>
            <a:endParaRPr xmlns:a="http://schemas.openxmlformats.org/drawingml/2006/main"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23CC53-DEF5-4617-80E2-E90FDD156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782563"/>
            <a:ext cx="11319933" cy="3106936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just"/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Стремительное развитие интернет-технологий дало толчок не только развитию электронной коммерции и различных онлайн-сервисов, но и кибератакам.</a:t>
            </a:r>
            <a:endParaRPr xmlns:a="http://schemas.openxmlformats.org/drawingml/2006/main" lang="en-US" sz="1800" spc="-5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xmlns:a="http://schemas.openxmlformats.org/drawingml/2006/main" algn="just"/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Кибербезопасность относится к защите сетей, компьютерных программ и баз данных от различных атак, угроз и </a:t>
            </a:r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ущерба </a:t>
            </a:r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xmlns:a="http://schemas.openxmlformats.org/drawingml/2006/main" lang="en-US" sz="1800" spc="-5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xmlns:a="http://schemas.openxmlformats.org/drawingml/2006/main" algn="just"/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Кибератаки с каждым годом становятся все популярнее.</a:t>
            </a:r>
            <a:endParaRPr xmlns:a="http://schemas.openxmlformats.org/drawingml/2006/main" lang="en-US" sz="1800" spc="-5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xmlns:a="http://schemas.openxmlformats.org/drawingml/2006/main" algn="just"/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Одной из самых серьезных угроз является </a:t>
            </a:r>
            <a:r xmlns:a="http://schemas.openxmlformats.org/drawingml/2006/main">
              <a:rPr lang="ru" sz="1800" i="1" spc="-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фишинг </a:t>
            </a:r>
            <a:r xmlns:a="http://schemas.openxmlformats.org/drawingml/2006/main">
              <a:rPr lang="ru" sz="1800" spc="-5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xmlns:a="http://schemas.openxmlformats.org/drawingml/2006/main" lang="en-US" sz="1800" spc="-5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xmlns:a="http://schemas.openxmlformats.org/drawingml/2006/main" algn="just"/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Хотя традиционные методы защиты позволяют защититься от некоторых из этих угроз, они становятся менее эффективными из-за развития области искусственного интеллекта.</a:t>
            </a:r>
          </a:p>
          <a:p>
            <a:pPr xmlns:a="http://schemas.openxmlformats.org/drawingml/2006/main" algn="just"/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В этом исследовании мы предлагаем использовать нейронные сети для обнаружения фишинговых атак.</a:t>
            </a:r>
            <a:endParaRPr xmlns:a="http://schemas.openxmlformats.org/drawingml/2006/main" lang="ru-RU" dirty="0"/>
          </a:p>
        </p:txBody>
      </p:sp>
      <p:pic>
        <p:nvPicPr>
          <p:cNvPr id="9" name="Рисунок 8" descr="Изображение выглядит как одежда, компьютер, графическая вставка, мультфильм&#10;&#10;Автоматически созданное описание">
            <a:extLst>
              <a:ext uri="{FF2B5EF4-FFF2-40B4-BE49-F238E27FC236}">
                <a16:creationId xmlns:a16="http://schemas.microsoft.com/office/drawing/2014/main" id="{CDBBC6FA-8831-4813-813C-390DB1C5D9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128" y="4207933"/>
            <a:ext cx="3634875" cy="265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659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8D71A6-D45C-4A3B-BE3C-912F596ED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4911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b="1" dirty="0">
                <a:solidFill>
                  <a:srgbClr val="FFC000"/>
                </a:solidFill>
              </a:rPr>
              <a:t>Предварительная обработка данных</a:t>
            </a:r>
            <a:endParaRPr xmlns:a="http://schemas.openxmlformats.org/drawingml/2006/main"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3403FB-FD37-47FC-A1EE-CC05F6F09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267" y="1867230"/>
            <a:ext cx="11311466" cy="1494037"/>
          </a:xfrm>
        </p:spPr>
        <p:txBody>
          <a:bodyPr>
            <a:normAutofit/>
          </a:bodyPr>
          <a:lstStyle/>
          <a:p>
            <a:pPr xmlns:a="http://schemas.openxmlformats.org/drawingml/2006/main" algn="just"/>
            <a:r xmlns:a="http://schemas.openxmlformats.org/drawingml/2006/main">
              <a:rPr lang="ru" dirty="0">
                <a:latin typeface="Times New Roman" panose="02020603050405020304" pitchFamily="18" charset="0"/>
                <a:ea typeface="SimSun" panose="02010600030101010101" pitchFamily="2" charset="-122"/>
              </a:rPr>
              <a:t>фишинга </a:t>
            </a:r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из 539346 вредоносных и легитимных веб-URL-адресов.</a:t>
            </a:r>
          </a:p>
          <a:p>
            <a:pPr xmlns:a="http://schemas.openxmlformats.org/drawingml/2006/main" algn="just"/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URL-адреса токенизированы с помощью регулярных выражений и имеют основу, что позволяет использовать упрощенные версии URL-адресов и предложений в наборе данных.</a:t>
            </a:r>
          </a:p>
          <a:p>
            <a:pPr xmlns:a="http://schemas.openxmlformats.org/drawingml/2006/main" algn="just"/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Извлечение признаков упрощенных URL-адресов и текстов с использованием </a:t>
            </a:r>
            <a:r xmlns:a="http://schemas.openxmlformats.org/drawingml/2006/main">
              <a:rPr lang="ru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TF-IDF</a:t>
            </a:r>
            <a:r xmlns:a="http://schemas.openxmlformats.org/drawingml/2006/main">
              <a:rPr lang="ru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метрика.</a:t>
            </a:r>
            <a:endParaRPr xmlns:a="http://schemas.openxmlformats.org/drawingml/2006/main" lang="ru-RU" dirty="0"/>
          </a:p>
        </p:txBody>
      </p:sp>
      <p:pic>
        <p:nvPicPr>
          <p:cNvPr id="7" name="Рисунок 6" descr="Изображение выглядит как текст, снимок экрана, Прямоугольник, диаграмма&#10;&#10;Автоматически созданное описание">
            <a:extLst>
              <a:ext uri="{FF2B5EF4-FFF2-40B4-BE49-F238E27FC236}">
                <a16:creationId xmlns:a16="http://schemas.microsoft.com/office/drawing/2014/main" id="{39245A75-FD4D-4F32-8B40-0D8E726AFA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11" y="3496734"/>
            <a:ext cx="3696889" cy="3281347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F913233-1529-4114-9ECA-5EC3D47185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708860"/>
              </p:ext>
            </p:extLst>
          </p:nvPr>
        </p:nvGraphicFramePr>
        <p:xfrm>
          <a:off x="5250392" y="3496734"/>
          <a:ext cx="1006621" cy="740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4" imgW="828364" imgH="609458" progId="Equation.DSMT4">
                  <p:embed/>
                </p:oleObj>
              </mc:Choice>
              <mc:Fallback>
                <p:oleObj name="Equation" r:id="rId4" imgW="828364" imgH="60945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50392" y="3496734"/>
                        <a:ext cx="1006621" cy="7405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39BCD51C-BBCB-44C4-BBDD-644723A728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767446"/>
              </p:ext>
            </p:extLst>
          </p:nvPr>
        </p:nvGraphicFramePr>
        <p:xfrm>
          <a:off x="5208205" y="4370844"/>
          <a:ext cx="1754248" cy="48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6" imgW="1399439" imgH="390586" progId="Equation.DSMT4">
                  <p:embed/>
                </p:oleObj>
              </mc:Choice>
              <mc:Fallback>
                <p:oleObj name="Equation" r:id="rId6" imgW="1399439" imgH="39058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08205" y="4370844"/>
                        <a:ext cx="1754248" cy="489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FFDAF14F-D1C4-4F15-98F7-C98A8A1997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438740"/>
              </p:ext>
            </p:extLst>
          </p:nvPr>
        </p:nvGraphicFramePr>
        <p:xfrm>
          <a:off x="5208205" y="5246814"/>
          <a:ext cx="2022291" cy="231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8" imgW="1666084" imgH="190433" progId="Equation.DSMT4">
                  <p:embed/>
                </p:oleObj>
              </mc:Choice>
              <mc:Fallback>
                <p:oleObj name="Equation" r:id="rId8" imgW="1666084" imgH="19043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208205" y="5246814"/>
                        <a:ext cx="2022291" cy="2311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927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282602-2A1E-46C7-A4FC-B0A3D5063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7"/>
            <a:ext cx="11029616" cy="771044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b="1" dirty="0">
                <a:solidFill>
                  <a:srgbClr val="FFC000"/>
                </a:solidFill>
              </a:rPr>
              <a:t>Действия по обнаружению фишинговых угроз</a:t>
            </a:r>
            <a:endParaRPr xmlns:a="http://schemas.openxmlformats.org/drawingml/2006/main" lang="ru-RU" b="1" dirty="0">
              <a:solidFill>
                <a:srgbClr val="FFC000"/>
              </a:solidFill>
            </a:endParaRPr>
          </a:p>
        </p:txBody>
      </p:sp>
      <p:pic>
        <p:nvPicPr>
          <p:cNvPr id="11" name="Объект 10" descr="Изображение выглядит как текст, снимок экрана, диаграмма, Шрифт&#10;&#10;Автоматически созданное описание">
            <a:extLst>
              <a:ext uri="{FF2B5EF4-FFF2-40B4-BE49-F238E27FC236}">
                <a16:creationId xmlns:a16="http://schemas.microsoft.com/office/drawing/2014/main" id="{40A24D98-CFC1-42F0-B081-DD72A58F6C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107" y="2153516"/>
            <a:ext cx="5557786" cy="4072630"/>
          </a:xfrm>
        </p:spPr>
      </p:pic>
    </p:spTree>
    <p:extLst>
      <p:ext uri="{BB962C8B-B14F-4D97-AF65-F5344CB8AC3E}">
        <p14:creationId xmlns:p14="http://schemas.microsoft.com/office/powerpoint/2010/main" val="2542815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6"/>
          <p:cNvSpPr txBox="1">
            <a:spLocks noGrp="1"/>
          </p:cNvSpPr>
          <p:nvPr>
            <p:ph type="title"/>
          </p:nvPr>
        </p:nvSpPr>
        <p:spPr>
          <a:xfrm>
            <a:off x="3797456" y="800155"/>
            <a:ext cx="4597087" cy="9124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60933" rIns="121900" bIns="60933" rtlCol="0" anchor="ctr" anchorCtr="0">
            <a:normAutofit/>
          </a:bodyPr>
          <a:lstStyle/>
          <a:p>
            <a:pPr xmlns:a="http://schemas.openxmlformats.org/drawingml/2006/main">
              <a:spcBef>
                <a:spcPts val="0"/>
              </a:spcBef>
              <a:buClr>
                <a:schemeClr val="lt1"/>
              </a:buClr>
              <a:buSzPts val="3600"/>
            </a:pPr>
            <a:r xmlns:a="http://schemas.openxmlformats.org/drawingml/2006/main">
              <a:rPr lang="ru" b="1" dirty="0" err="1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Балансировка </a:t>
            </a:r>
            <a:endParaRPr xmlns:a="http://schemas.openxmlformats.org/drawingml/2006/main" b="1" dirty="0">
              <a:solidFill>
                <a:srgbClr val="FFC000"/>
              </a:solidFill>
              <a:latin typeface="Times New Roman"/>
              <a:ea typeface="Times New Roman"/>
              <a:cs typeface="Times New Roman"/>
              <a:sym typeface="Times New Roman"/>
            </a:endParaRPr>
            <a:r xmlns:a="http://schemas.openxmlformats.org/drawingml/2006/main">
              <a:rPr lang="ru" b="1" dirty="0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классов</a:t>
            </a:r>
          </a:p>
        </p:txBody>
      </p:sp>
      <p:pic>
        <p:nvPicPr>
          <p:cNvPr id="221" name="Google Shape;221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62367" y="2074769"/>
            <a:ext cx="3594737" cy="3034444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16"/>
          <p:cNvSpPr txBox="1"/>
          <p:nvPr/>
        </p:nvSpPr>
        <p:spPr>
          <a:xfrm>
            <a:off x="7306031" y="5109213"/>
            <a:ext cx="2307408" cy="4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spAutoFit/>
          </a:bodyPr>
          <a:lstStyle/>
          <a:p>
            <a:pPr xmlns:a="http://schemas.openxmlformats.org/drawingml/2006/main" algn="ctr"/>
            <a:r xmlns:a="http://schemas.openxmlformats.org/drawingml/2006/main">
              <a:rPr lang="ru" sz="2400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УДАРИЛ</a:t>
            </a:r>
            <a:endParaRPr xmlns:a="http://schemas.openxmlformats.org/drawingml/2006/main" sz="2400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pic>
        <p:nvPicPr>
          <p:cNvPr id="223" name="Google Shape;223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7724" y="2074769"/>
            <a:ext cx="4812403" cy="45432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37156-5253-420E-AFBC-8A5BDD17B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794342"/>
          </a:xfrm>
        </p:spPr>
        <p:txBody>
          <a:bodyPr/>
          <a:lstStyle/>
          <a:p>
            <a:pPr xmlns:a="http://schemas.openxmlformats.org/drawingml/2006/main" marL="0" indent="0" algn="ctr">
              <a:buNone/>
            </a:pPr>
            <a:r xmlns:a="http://schemas.openxmlformats.org/drawingml/2006/main">
              <a:rPr lang="ru" sz="2800" b="1" dirty="0">
                <a:solidFill>
                  <a:srgbClr val="FFC000"/>
                </a:solidFill>
              </a:rPr>
              <a:t>Свёрточная нейронная сеть (CNN)</a:t>
            </a:r>
            <a:endParaRPr xmlns:a="http://schemas.openxmlformats.org/drawingml/2006/main" lang="ru-RU" sz="2800" b="1" dirty="0">
              <a:solidFill>
                <a:srgbClr val="FFC000"/>
              </a:solidFill>
            </a:endParaRPr>
          </a:p>
        </p:txBody>
      </p:sp>
      <p:pic>
        <p:nvPicPr>
          <p:cNvPr id="7" name="Рисунок 6" descr="Изображение выглядит как диаграмма, План, линия, Прямоугольник&#10;&#10;Автоматически созданное описание">
            <a:extLst>
              <a:ext uri="{FF2B5EF4-FFF2-40B4-BE49-F238E27FC236}">
                <a16:creationId xmlns:a16="http://schemas.microsoft.com/office/drawing/2014/main" id="{7B633BDF-B9C2-4047-9C26-43659EE2D17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550" y="2481316"/>
            <a:ext cx="7200900" cy="347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573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7D2DDF-8191-4931-BA75-095F55A26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777409"/>
          </a:xfrm>
        </p:spPr>
        <p:txBody>
          <a:bodyPr>
            <a:normAutofit/>
          </a:bodyPr>
          <a:lstStyle/>
          <a:p>
            <a:pPr xmlns:a="http://schemas.openxmlformats.org/drawingml/2006/main" algn="ctr"/>
            <a:r xmlns:a="http://schemas.openxmlformats.org/drawingml/2006/main">
              <a:rPr lang="ru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Долгосрочный </a:t>
            </a:r>
            <a:r xmlns:a="http://schemas.openxmlformats.org/drawingml/2006/main">
              <a:rPr lang="ru" b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краткосрочный</a:t>
            </a:r>
            <a:r xmlns:a="http://schemas.openxmlformats.org/drawingml/2006/main">
              <a:rPr lang="ru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 xmlns:a="http://schemas.openxmlformats.org/drawingml/2006/main">
              <a:rPr lang="ru" b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память</a:t>
            </a:r>
            <a:r xmlns:a="http://schemas.openxmlformats.org/drawingml/2006/main">
              <a:rPr lang="ru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 xmlns:a="http://schemas.openxmlformats.org/drawingml/2006/main">
              <a:rPr lang="ru" sz="2800" b="1" dirty="0">
                <a:solidFill>
                  <a:srgbClr val="FFC000"/>
                </a:solidFill>
              </a:rPr>
              <a:t>нейронная сеть (LSTM)</a:t>
            </a:r>
            <a:endParaRPr xmlns:a="http://schemas.openxmlformats.org/drawingml/2006/main" lang="ru-RU" b="1" dirty="0">
              <a:solidFill>
                <a:srgbClr val="FFC000"/>
              </a:solidFill>
            </a:endParaRPr>
          </a:p>
        </p:txBody>
      </p:sp>
      <p:pic>
        <p:nvPicPr>
          <p:cNvPr id="8" name="Объект 7" descr="Изображение выглядит как текст, диаграмма, снимок экрана, линия&#10;&#10;Автоматически созданное описание">
            <a:extLst>
              <a:ext uri="{FF2B5EF4-FFF2-40B4-BE49-F238E27FC236}">
                <a16:creationId xmlns:a16="http://schemas.microsoft.com/office/drawing/2014/main" id="{5BC2B1BB-E043-4FC7-A7AE-1A484B1225B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921" y="2263953"/>
            <a:ext cx="7166158" cy="340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895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8D5B5A-DA11-4827-9B9B-A08210586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14325"/>
            <a:ext cx="11029616" cy="845142"/>
          </a:xfrm>
        </p:spPr>
        <p:txBody>
          <a:bodyPr>
            <a:normAutofit/>
          </a:bodyPr>
          <a:lstStyle/>
          <a:p>
            <a:pPr xmlns:a="http://schemas.openxmlformats.org/drawingml/2006/main" algn="ctr"/>
            <a:r xmlns:a="http://schemas.openxmlformats.org/drawingml/2006/main">
              <a:rPr lang="ru" sz="24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Сверточная нейронная сеть с долговременной и кратковременной памятью (CNN-LSTM)</a:t>
            </a:r>
            <a:endParaRPr xmlns:a="http://schemas.openxmlformats.org/drawingml/2006/main" lang="ru-RU" sz="2400" b="1" dirty="0">
              <a:solidFill>
                <a:srgbClr val="FFC000"/>
              </a:solidFill>
            </a:endParaRPr>
          </a:p>
        </p:txBody>
      </p:sp>
      <p:pic>
        <p:nvPicPr>
          <p:cNvPr id="8" name="Объект 7" descr="Изображение выглядит как диаграмма, линия, План, текст&#10;&#10;Автоматически созданное описание">
            <a:extLst>
              <a:ext uri="{FF2B5EF4-FFF2-40B4-BE49-F238E27FC236}">
                <a16:creationId xmlns:a16="http://schemas.microsoft.com/office/drawing/2014/main" id="{8270DC62-978F-4A96-8D19-E5C380F9A4C6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246" y="2828044"/>
            <a:ext cx="9601508" cy="275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035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736F16-1030-4645-B429-B01AAEE9B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14184"/>
          </a:xfrm>
        </p:spPr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ru" b="1" dirty="0">
                <a:solidFill>
                  <a:srgbClr val="FFC000"/>
                </a:solidFill>
              </a:rPr>
              <a:t>Экспериментальные результаты</a:t>
            </a:r>
            <a:endParaRPr xmlns:a="http://schemas.openxmlformats.org/drawingml/2006/main" lang="ru-RU" b="1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188DD2-B2D2-4B12-A112-D1FAEB215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166" y="2087853"/>
            <a:ext cx="11102641" cy="1493547"/>
          </a:xfrm>
        </p:spPr>
        <p:txBody>
          <a:bodyPr/>
          <a:lstStyle/>
          <a:p>
            <a:pPr xmlns:a="http://schemas.openxmlformats.org/drawingml/2006/main" marL="0" indent="0">
              <a:buNone/>
            </a:pPr>
            <a:r xmlns:a="http://schemas.openxmlformats.org/drawingml/2006/main">
              <a:rPr lang="ru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Предложенные модели глубокого обучения были применены к набору данных фишинга, состоящему из 392924 хороших и 146422 плохих URL-адресов. Этот набор данных имеет решающее значение, поскольку фишинговые ссылки представляют значительную угрозу для пользователей. Первоначально набор данных обрабатывается, токенизируется и стемируется, и применяется метод извлечения признаков TF-IDF, сбалансированный с методом случайной избыточной выборки и классифицированный с помощью моделей глубокого обучения CNN, LSTM и CNN-LSTM</a:t>
            </a:r>
            <a:endParaRPr xmlns:a="http://schemas.openxmlformats.org/drawingml/2006/main" lang="ru-RU" dirty="0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9DAA57C8-F568-439F-8C57-EB640BBC61E1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79037477"/>
              </p:ext>
            </p:extLst>
          </p:nvPr>
        </p:nvGraphicFramePr>
        <p:xfrm>
          <a:off x="3375192" y="3708400"/>
          <a:ext cx="5861942" cy="2400804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707914">
                  <a:extLst>
                    <a:ext uri="{9D8B030D-6E8A-4147-A177-3AD203B41FA5}">
                      <a16:colId xmlns:a16="http://schemas.microsoft.com/office/drawing/2014/main" val="2644558810"/>
                    </a:ext>
                  </a:extLst>
                </a:gridCol>
                <a:gridCol w="1300425">
                  <a:extLst>
                    <a:ext uri="{9D8B030D-6E8A-4147-A177-3AD203B41FA5}">
                      <a16:colId xmlns:a16="http://schemas.microsoft.com/office/drawing/2014/main" val="1601043085"/>
                    </a:ext>
                  </a:extLst>
                </a:gridCol>
                <a:gridCol w="1346485">
                  <a:extLst>
                    <a:ext uri="{9D8B030D-6E8A-4147-A177-3AD203B41FA5}">
                      <a16:colId xmlns:a16="http://schemas.microsoft.com/office/drawing/2014/main" val="3063554397"/>
                    </a:ext>
                  </a:extLst>
                </a:gridCol>
                <a:gridCol w="1507118">
                  <a:extLst>
                    <a:ext uri="{9D8B030D-6E8A-4147-A177-3AD203B41FA5}">
                      <a16:colId xmlns:a16="http://schemas.microsoft.com/office/drawing/2014/main" val="2628141474"/>
                    </a:ext>
                  </a:extLst>
                </a:gridCol>
              </a:tblGrid>
              <a:tr h="656072"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 xmlns:a="http://schemas.openxmlformats.org/drawingml/2006/main">
                        <a:rPr lang="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xmlns:a="http://schemas.openxmlformats.org/drawingml/2006/main"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 xmlns:a="http://schemas.openxmlformats.org/drawingml/2006/main">
                        <a:rPr lang="ru" sz="1400" dirty="0">
                          <a:solidFill>
                            <a:srgbClr val="108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Си-Эн-Эн</a:t>
                      </a:r>
                      <a:endParaRPr xmlns:a="http://schemas.openxmlformats.org/drawingml/2006/main" lang="kk-KZ" sz="1400" dirty="0">
                        <a:solidFill>
                          <a:srgbClr val="108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 xmlns:a="http://schemas.openxmlformats.org/drawingml/2006/main">
                        <a:rPr lang="ru" sz="1400" dirty="0">
                          <a:solidFill>
                            <a:srgbClr val="108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LSTM</a:t>
                      </a:r>
                      <a:endParaRPr xmlns:a="http://schemas.openxmlformats.org/drawingml/2006/main" lang="ru-RU" sz="1400" dirty="0">
                        <a:solidFill>
                          <a:srgbClr val="108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 xmlns:a="http://schemas.openxmlformats.org/drawingml/2006/main">
                        <a:rPr lang="ru" sz="1400" dirty="0">
                          <a:solidFill>
                            <a:srgbClr val="108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CNN-LSTM</a:t>
                      </a:r>
                      <a:endParaRPr xmlns:a="http://schemas.openxmlformats.org/drawingml/2006/main" lang="ru-RU" sz="1400" dirty="0">
                        <a:solidFill>
                          <a:srgbClr val="108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1684103101"/>
                  </a:ext>
                </a:extLst>
              </a:tr>
              <a:tr h="454258"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 xmlns:a="http://schemas.openxmlformats.org/drawingml/2006/main">
                        <a:rPr lang="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Точность</a:t>
                      </a:r>
                      <a:endParaRPr xmlns:a="http://schemas.openxmlformats.org/drawingml/2006/main"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0,613</a:t>
                      </a:r>
                      <a:endParaRPr xmlns:a="http://schemas.openxmlformats.org/drawingml/2006/main" lang="ru-RU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0,719</a:t>
                      </a:r>
                      <a:endParaRPr xmlns:a="http://schemas.openxmlformats.org/drawingml/2006/main" lang="ru-RU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0,841</a:t>
                      </a:r>
                      <a:endParaRPr xmlns:a="http://schemas.openxmlformats.org/drawingml/2006/main" lang="ru-RU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2968981"/>
                  </a:ext>
                </a:extLst>
              </a:tr>
              <a:tr h="436537"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 xmlns:a="http://schemas.openxmlformats.org/drawingml/2006/main">
                        <a:rPr lang="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Точность</a:t>
                      </a:r>
                      <a:endParaRPr xmlns:a="http://schemas.openxmlformats.org/drawingml/2006/main"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0,758</a:t>
                      </a:r>
                      <a:endParaRPr xmlns:a="http://schemas.openxmlformats.org/drawingml/2006/main" lang="ru-RU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0,669</a:t>
                      </a:r>
                      <a:endParaRPr xmlns:a="http://schemas.openxmlformats.org/drawingml/2006/main" lang="ru-RU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0,909</a:t>
                      </a:r>
                      <a:endParaRPr xmlns:a="http://schemas.openxmlformats.org/drawingml/2006/main" lang="ru-RU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503380"/>
                  </a:ext>
                </a:extLst>
              </a:tr>
              <a:tr h="417400"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 xmlns:a="http://schemas.openxmlformats.org/drawingml/2006/main">
                        <a:rPr lang="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Отзывать</a:t>
                      </a:r>
                      <a:endParaRPr xmlns:a="http://schemas.openxmlformats.org/drawingml/2006/main"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0,329</a:t>
                      </a:r>
                      <a:endParaRPr xmlns:a="http://schemas.openxmlformats.org/drawingml/2006/main" lang="ru-RU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0,864</a:t>
                      </a:r>
                      <a:endParaRPr xmlns:a="http://schemas.openxmlformats.org/drawingml/2006/main" lang="ru-RU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0,757</a:t>
                      </a:r>
                      <a:endParaRPr xmlns:a="http://schemas.openxmlformats.org/drawingml/2006/main" lang="ru-RU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6812097"/>
                  </a:ext>
                </a:extLst>
              </a:tr>
              <a:tr h="436537"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 xmlns:a="http://schemas.openxmlformats.org/drawingml/2006/main">
                        <a:rPr lang="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F1-оценка</a:t>
                      </a:r>
                      <a:endParaRPr xmlns:a="http://schemas.openxmlformats.org/drawingml/2006/main"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0,459</a:t>
                      </a:r>
                      <a:endParaRPr xmlns:a="http://schemas.openxmlformats.org/drawingml/2006/main" lang="ru-RU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0,754</a:t>
                      </a:r>
                      <a:endParaRPr xmlns:a="http://schemas.openxmlformats.org/drawingml/2006/main" lang="ru-RU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5080" indent="-31750" algn="ctr"/>
                      <a:r xmlns:a="http://schemas.openxmlformats.org/drawingml/2006/main">
                        <a:rPr lang="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0,826</a:t>
                      </a:r>
                      <a:endParaRPr xmlns:a="http://schemas.openxmlformats.org/drawingml/2006/main" lang="ru-RU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4469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421595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333</TotalTime>
  <Words>565</Words>
  <Application>Microsoft Office PowerPoint</Application>
  <PresentationFormat>Широкоэкранный</PresentationFormat>
  <Paragraphs>64</Paragraphs>
  <Slides>16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Calibri</vt:lpstr>
      <vt:lpstr>Corbel</vt:lpstr>
      <vt:lpstr>Gill Sans MT</vt:lpstr>
      <vt:lpstr>Times New Roman</vt:lpstr>
      <vt:lpstr>Wingdings 2</vt:lpstr>
      <vt:lpstr>Дивиденд</vt:lpstr>
      <vt:lpstr>Equation</vt:lpstr>
      <vt:lpstr>The Comprehensive Deep Learning Models for Phishing Attack Detection</vt:lpstr>
      <vt:lpstr>Introduction</vt:lpstr>
      <vt:lpstr>Data preprocessing</vt:lpstr>
      <vt:lpstr>Phishing threats detection steps</vt:lpstr>
      <vt:lpstr>Class balancing</vt:lpstr>
      <vt:lpstr>Convolutional neural network (CNN)</vt:lpstr>
      <vt:lpstr>Long short-term memory neural network (LSTM)</vt:lpstr>
      <vt:lpstr>Convolutional and long short-term memory neural network (CNN-LSTM)</vt:lpstr>
      <vt:lpstr>Experimental Results</vt:lpstr>
      <vt:lpstr>Experimental Results</vt:lpstr>
      <vt:lpstr>CNN accuracy and loss</vt:lpstr>
      <vt:lpstr>LSTM accuracy and loss</vt:lpstr>
      <vt:lpstr>CNN-LSTM accuracy and loss</vt:lpstr>
      <vt:lpstr>conclusion</vt:lpstr>
      <vt:lpstr>ACKNOWLEDGEMENTS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20</cp:revision>
  <dcterms:created xsi:type="dcterms:W3CDTF">2023-08-13T17:19:25Z</dcterms:created>
  <dcterms:modified xsi:type="dcterms:W3CDTF">2024-11-01T08:07:36Z</dcterms:modified>
</cp:coreProperties>
</file>